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3" r:id="rId4"/>
    <p:sldId id="260" r:id="rId5"/>
    <p:sldId id="264" r:id="rId6"/>
    <p:sldId id="265" r:id="rId7"/>
    <p:sldId id="268" r:id="rId8"/>
    <p:sldId id="266" r:id="rId9"/>
    <p:sldId id="267" r:id="rId10"/>
  </p:sldIdLst>
  <p:sldSz cx="9144000" cy="5143500" type="screen16x9"/>
  <p:notesSz cx="6858000" cy="9144000"/>
  <p:defaultTextStyle>
    <a:defPPr>
      <a:defRPr lang="de-DE"/>
    </a:defPPr>
    <a:lvl1pPr marL="0" algn="l" defTabSz="4572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89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5D670768-A6AF-4658-B67B-33C7A077908E}" type="datetimeFigureOut">
              <a:rPr lang="de-DE"/>
              <a:t>24.10.2024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E87EBEA9-CA08-40EB-9640-482F4C6841FA}" type="slidenum">
              <a:rPr lang="de-DE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B1BE176-B23C-3839-326F-6B1E2A07C4D9}" type="slidenum">
              <a:rPr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elfoli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/>
          <a:srcRect t="12090" b="3361"/>
          <a:stretch/>
        </p:blipFill>
        <p:spPr bwMode="auto"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8" name="Ellipse 7"/>
          <p:cNvSpPr/>
          <p:nvPr userDrawn="1"/>
        </p:nvSpPr>
        <p:spPr bwMode="auto">
          <a:xfrm>
            <a:off x="2812774" y="812524"/>
            <a:ext cx="3518453" cy="3518453"/>
          </a:xfrm>
          <a:prstGeom prst="ellipse">
            <a:avLst/>
          </a:prstGeom>
          <a:solidFill>
            <a:srgbClr val="FFFFFF">
              <a:alpha val="89804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 bwMode="auto">
          <a:xfrm>
            <a:off x="3001617" y="1597819"/>
            <a:ext cx="3140766" cy="1102519"/>
          </a:xfrm>
        </p:spPr>
        <p:txBody>
          <a:bodyPr>
            <a:noAutofit/>
          </a:bodyPr>
          <a:lstStyle>
            <a:lvl1pPr>
              <a:defRPr sz="2800">
                <a:solidFill>
                  <a:srgbClr val="0092D2"/>
                </a:solidFill>
                <a:latin typeface="Normetica-B"/>
              </a:defRPr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auto">
          <a:xfrm>
            <a:off x="3124200" y="2994162"/>
            <a:ext cx="2895600" cy="749576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  <a:latin typeface="Liberation Serif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de-DE"/>
              <a:t>Master-Untertitelformat bearbeiten</a:t>
            </a:r>
            <a:endParaRPr/>
          </a:p>
        </p:txBody>
      </p:sp>
      <p:pic>
        <p:nvPicPr>
          <p:cNvPr id="9" name="Picture 2" descr="D:\HRW\Vorlagen\HRW-Logo_Transparenz.png"/>
          <p:cNvPicPr>
            <a:picLocks noChangeAspect="1" noChangeArrowheads="1"/>
          </p:cNvPicPr>
          <p:nvPr userDrawn="1"/>
        </p:nvPicPr>
        <p:blipFill>
          <a:blip r:embed="rId3"/>
          <a:stretch/>
        </p:blipFill>
        <p:spPr bwMode="auto">
          <a:xfrm>
            <a:off x="146369" y="236220"/>
            <a:ext cx="2064357" cy="68580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Le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D386B9C-B756-4C8B-A788-E5246A1AE72A}" type="datetime1">
              <a:rPr lang="de-DE" smtClean="0"/>
              <a:t>24.10.2024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Inhalt mit Beschriftung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 bwMode="auto"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3EE641A1-9FB2-4521-9BA6-060B407C9668}" type="datetime1">
              <a:rPr lang="de-DE" smtClean="0"/>
              <a:t>24.10.2024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Bild mit Beschriftung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 bwMode="auto"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 bwMode="auto"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83615450-8072-46BC-B3A3-77843ED066DF}" type="datetime1">
              <a:rPr lang="de-DE" smtClean="0"/>
              <a:t>24.10.2024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el und vertikaler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421FCF0-5057-4164-8AEB-61C5B4C7D7D3}" type="datetime1">
              <a:rPr lang="de-DE" smtClean="0"/>
              <a:t>24.10.2024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kaler Titel u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 bwMode="auto">
          <a:xfrm>
            <a:off x="6629400" y="205979"/>
            <a:ext cx="2057400" cy="4388644"/>
          </a:xfrm>
        </p:spPr>
        <p:txBody>
          <a:bodyPr vert="eaVert"/>
          <a:lstStyle/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 bwMode="auto">
          <a:xfrm>
            <a:off x="457200" y="205979"/>
            <a:ext cx="6019800" cy="4388644"/>
          </a:xfrm>
        </p:spPr>
        <p:txBody>
          <a:bodyPr vert="eaVert"/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DF1A501-DAC5-4A5B-80DE-BB97BFBE7F50}" type="datetime1">
              <a:rPr lang="de-DE" smtClean="0"/>
              <a:t>24.10.2024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2_Benutzerdefiniertes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 bwMode="auto"/>
        <p:txBody>
          <a:bodyPr vert="horz" lIns="91440" tIns="45720" rIns="91440" bIns="45720" rtlCol="0" anchor="ctr"/>
          <a:lstStyle>
            <a:lvl1pPr algn="l">
              <a:defRPr lang="de-DE"/>
            </a:lvl1pPr>
          </a:lstStyle>
          <a:p>
            <a:pPr>
              <a:defRPr/>
            </a:pPr>
            <a:fld id="{140BAC85-6E45-4990-BEFC-6D23695791F1}" type="datetime1">
              <a:rPr lang="de-DE" smtClean="0"/>
              <a:t>24.10.2024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de-DE"/>
              <a:t>Implementierung einer Bilderkennung zur Robotersteuerung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457200" y="1455420"/>
            <a:ext cx="8229600" cy="3208655"/>
          </a:xfrm>
        </p:spPr>
        <p:txBody>
          <a:bodyPr/>
          <a:lstStyle>
            <a:lvl2pPr marL="0" indent="0">
              <a:buFont typeface="Arial" panose="020B0604020202020204" pitchFamily="34" charset="0"/>
              <a:buNone/>
              <a:defRPr/>
            </a:lvl2pPr>
          </a:lstStyle>
          <a:p>
            <a:pPr lvl="0">
              <a:defRPr/>
            </a:pPr>
            <a:r>
              <a:rPr lang="de-DE" dirty="0"/>
              <a:t>Textmasterformat bearbeiten</a:t>
            </a:r>
            <a:endParaRPr dirty="0"/>
          </a:p>
          <a:p>
            <a:pPr lvl="1">
              <a:defRPr/>
            </a:pPr>
            <a:r>
              <a:rPr lang="de-DE" dirty="0"/>
              <a:t>	Zweite Ebene</a:t>
            </a:r>
            <a:endParaRPr dirty="0"/>
          </a:p>
          <a:p>
            <a:pPr lvl="2">
              <a:defRPr/>
            </a:pPr>
            <a:r>
              <a:rPr lang="de-DE" dirty="0"/>
              <a:t>Dritte Ebene</a:t>
            </a:r>
            <a:endParaRPr dirty="0"/>
          </a:p>
          <a:p>
            <a:pPr lvl="3">
              <a:defRPr/>
            </a:pPr>
            <a:r>
              <a:rPr lang="de-DE" dirty="0"/>
              <a:t>Vierte Ebene</a:t>
            </a:r>
            <a:endParaRPr dirty="0"/>
          </a:p>
          <a:p>
            <a:pPr lvl="4">
              <a:defRPr/>
            </a:pPr>
            <a:r>
              <a:rPr lang="de-DE" dirty="0"/>
              <a:t>Fünfte Ebene</a:t>
            </a:r>
            <a:endParaRPr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 bwMode="auto">
          <a:xfrm>
            <a:off x="457200" y="826771"/>
            <a:ext cx="7383780" cy="598169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Benutzerdefiniertes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>
          <a:xfrm>
            <a:off x="457200" y="1200151"/>
            <a:ext cx="8229600" cy="1015663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371D337-7136-4205-B04C-F43E8CE14930}" type="datetime1">
              <a:rPr lang="de-DE" smtClean="0"/>
              <a:t>24.10.2024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2325688"/>
            <a:ext cx="8229600" cy="2332037"/>
          </a:xfrm>
        </p:spPr>
        <p:txBody>
          <a:bodyPr/>
          <a:lstStyle/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Benutzerdefiniertes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>
          <a:xfrm>
            <a:off x="457200" y="1200151"/>
            <a:ext cx="8229600" cy="830997"/>
          </a:xfrm>
        </p:spPr>
        <p:txBody>
          <a:bodyPr/>
          <a:lstStyle>
            <a:lvl1pPr algn="l">
              <a:defRPr sz="2400"/>
            </a:lvl1pPr>
          </a:lstStyle>
          <a:p>
            <a:pPr>
              <a:defRPr/>
            </a:pPr>
            <a:r>
              <a:rPr lang="de-DE"/>
              <a:t>Titelmasterformat durch Klicken bearbeiten</a:t>
            </a:r>
            <a:endParaRPr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E359520-F5F1-4F92-B80D-72BDA5F61DB1}" type="datetime1">
              <a:rPr lang="de-DE" smtClean="0"/>
              <a:t>24.10.2024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2200275"/>
            <a:ext cx="8229600" cy="2451100"/>
          </a:xfrm>
        </p:spPr>
        <p:txBody>
          <a:bodyPr/>
          <a:lstStyle/>
          <a:p>
            <a:pPr lvl="0">
              <a:defRPr/>
            </a:pPr>
            <a:r>
              <a:rPr lang="de-DE"/>
              <a:t>Textmasterformat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el und Inha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5BA8D3A-5092-4FEF-B2EE-735603C5E18B}" type="datetime1">
              <a:rPr lang="de-DE" smtClean="0"/>
              <a:t>24.10.2024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Abschnittsüberschrif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CF552EC-54B4-4AA0-A1D3-DE5112FD3F67}" type="datetime1">
              <a:rPr lang="de-DE" smtClean="0"/>
              <a:t>24.10.2024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Zwei Inhal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 bwMode="auto"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4B871CD-FC7D-4885-8C3D-4070FCAF4AE7}" type="datetime1">
              <a:rPr lang="de-DE" smtClean="0"/>
              <a:t>24.10.2024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Vergleich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 bwMode="auto"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 bwMode="auto"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 bwMode="auto"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de-DE"/>
              <a:t>Mastertextformat bearbeiten</a:t>
            </a:r>
            <a:endParaRPr/>
          </a:p>
          <a:p>
            <a:pPr lvl="1">
              <a:defRPr/>
            </a:pPr>
            <a:r>
              <a:rPr lang="de-DE"/>
              <a:t>Zweite Ebene</a:t>
            </a:r>
            <a:endParaRPr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CFB4C0EB-2DBC-437D-A2F1-89A90A0F264F}" type="datetime1">
              <a:rPr lang="de-DE" smtClean="0"/>
              <a:t>24.10.2024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Nur Tite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703BFDC-1D94-47D8-B284-5DA9B865A192}" type="datetime1">
              <a:rPr lang="de-DE" smtClean="0"/>
              <a:t>24.10.2024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auto">
          <a:xfrm>
            <a:off x="457200" y="735331"/>
            <a:ext cx="73682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algn="l">
              <a:defRPr/>
            </a:pPr>
            <a:r>
              <a:rPr lang="de-DE"/>
              <a:t>Mastertitelformat bearbeiten</a:t>
            </a:r>
            <a:endParaRPr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57200" y="1592580"/>
            <a:ext cx="8229600" cy="30020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de-DE" sz="2200">
                <a:solidFill>
                  <a:schemeClr val="bg1">
                    <a:lumMod val="65000"/>
                  </a:schemeClr>
                </a:solidFill>
                <a:latin typeface="Liberation Serif"/>
                <a:cs typeface="Liberation Serif"/>
              </a:rPr>
              <a:t>Priorität 1 (Bulletpoints, Headlines)</a:t>
            </a:r>
            <a:endParaRPr lang="de-DE"/>
          </a:p>
          <a:p>
            <a:pPr lvl="1">
              <a:defRPr/>
            </a:pPr>
            <a:r>
              <a:rPr lang="de-DE">
                <a:solidFill>
                  <a:schemeClr val="bg1">
                    <a:lumMod val="65000"/>
                  </a:schemeClr>
                </a:solidFill>
                <a:latin typeface="Liberation Serif"/>
                <a:cs typeface="Liberation Serif"/>
              </a:rPr>
              <a:t>Folieninhalt hier eingeben</a:t>
            </a:r>
            <a:endParaRPr lang="de-DE"/>
          </a:p>
          <a:p>
            <a:pPr lvl="2">
              <a:defRPr/>
            </a:pPr>
            <a:r>
              <a:rPr lang="de-DE"/>
              <a:t>Dritte Ebene</a:t>
            </a:r>
            <a:endParaRPr/>
          </a:p>
          <a:p>
            <a:pPr lvl="3">
              <a:defRPr/>
            </a:pPr>
            <a:r>
              <a:rPr lang="de-DE"/>
              <a:t>Vierte Ebene</a:t>
            </a:r>
            <a:endParaRPr/>
          </a:p>
          <a:p>
            <a:pPr lvl="4">
              <a:defRPr/>
            </a:pPr>
            <a:r>
              <a:rPr lang="de-DE"/>
              <a:t>Fünfte Ebene</a:t>
            </a:r>
            <a:endParaRPr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 bwMode="auto"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6130FA8-5E0C-4423-B409-BCAC9B01C726}" type="datetime1">
              <a:rPr lang="de-DE" smtClean="0"/>
              <a:t>24.10.2024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457200" y="226642"/>
            <a:ext cx="658368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de-DE" sz="1400">
                <a:solidFill>
                  <a:schemeClr val="tx1">
                    <a:tint val="75000"/>
                  </a:schemeClr>
                </a:solidFill>
                <a:latin typeface="Liberation Serif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/>
              <a:t>Implementierung einer Bilderkennung zur Robotersteuerung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 bwMode="auto">
          <a:xfrm>
            <a:off x="7978470" y="4767263"/>
            <a:ext cx="72356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de-DE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1384AD1-F4AE-8542-9185-12A1032C78C3}" type="slidenum">
              <a:rPr lang="de-DE"/>
              <a:t>‹Nr.›</a:t>
            </a:fld>
            <a:endParaRPr lang="de-DE"/>
          </a:p>
        </p:txBody>
      </p:sp>
      <p:cxnSp>
        <p:nvCxnSpPr>
          <p:cNvPr id="11" name="Gerade Verbindung 10"/>
          <p:cNvCxnSpPr>
            <a:cxnSpLocks/>
          </p:cNvCxnSpPr>
          <p:nvPr userDrawn="1"/>
        </p:nvCxnSpPr>
        <p:spPr bwMode="auto">
          <a:xfrm>
            <a:off x="457200" y="587928"/>
            <a:ext cx="7368209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Grafik 15"/>
          <p:cNvPicPr>
            <a:picLocks noChangeAspect="1"/>
          </p:cNvPicPr>
          <p:nvPr userDrawn="1"/>
        </p:nvPicPr>
        <p:blipFill>
          <a:blip r:embed="rId16"/>
          <a:srcRect r="68061"/>
          <a:stretch/>
        </p:blipFill>
        <p:spPr bwMode="auto">
          <a:xfrm>
            <a:off x="7947660" y="203946"/>
            <a:ext cx="739088" cy="76796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/>
  <p:txStyles>
    <p:titleStyle>
      <a:lvl1pPr algn="ctr" defTabSz="457200">
        <a:spcBef>
          <a:spcPts val="0"/>
        </a:spcBef>
        <a:buNone/>
        <a:defRPr lang="de-DE" sz="3000">
          <a:solidFill>
            <a:srgbClr val="0092D2"/>
          </a:solidFill>
          <a:latin typeface="Normetica-B"/>
          <a:ea typeface="+mn-ea"/>
          <a:cs typeface="+mj-cs"/>
        </a:defRPr>
      </a:lvl1pPr>
    </p:titleStyle>
    <p:body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/>
        <a:buNone/>
        <a:defRPr lang="de-DE" sz="1800">
          <a:solidFill>
            <a:schemeClr val="bg1">
              <a:lumMod val="65000"/>
            </a:schemeClr>
          </a:solidFill>
          <a:latin typeface="Liberation Serif"/>
          <a:ea typeface="+mn-ea"/>
          <a:cs typeface="+mn-cs"/>
        </a:defRPr>
      </a:lvl1pPr>
      <a:lvl2pPr marL="0" indent="0" algn="l" defTabSz="457200">
        <a:spcBef>
          <a:spcPts val="0"/>
        </a:spcBef>
        <a:buFont typeface="Arial"/>
        <a:buNone/>
        <a:defRPr lang="de-DE" sz="1800">
          <a:solidFill>
            <a:schemeClr val="bg1">
              <a:lumMod val="65000"/>
            </a:schemeClr>
          </a:solidFill>
          <a:latin typeface="Liberation Serif"/>
          <a:ea typeface="+mn-ea"/>
          <a:cs typeface="+mn-cs"/>
        </a:defRPr>
      </a:lvl2pPr>
      <a:lvl3pPr marL="1143000" indent="-228600" algn="l" defTabSz="457200">
        <a:spcBef>
          <a:spcPts val="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 bwMode="auto">
          <a:xfrm>
            <a:off x="3001617" y="1682496"/>
            <a:ext cx="3140766" cy="456309"/>
          </a:xfrm>
        </p:spPr>
        <p:txBody>
          <a:bodyPr/>
          <a:lstStyle/>
          <a:p>
            <a:pPr>
              <a:defRPr/>
            </a:pPr>
            <a:r>
              <a:rPr lang="de-DE" dirty="0"/>
              <a:t>Projektarbeit 3</a:t>
            </a:r>
            <a:endParaRPr lang="de-DE" sz="14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auto"/>
        <p:txBody>
          <a:bodyPr>
            <a:normAutofit/>
          </a:bodyPr>
          <a:lstStyle/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Marco Pastore</a:t>
            </a:r>
          </a:p>
          <a:p>
            <a:pPr>
              <a:defRPr/>
            </a:pPr>
            <a:endParaRPr lang="de-DE" dirty="0"/>
          </a:p>
        </p:txBody>
      </p:sp>
      <p:sp>
        <p:nvSpPr>
          <p:cNvPr id="4" name="Textfeld 3"/>
          <p:cNvSpPr txBox="1"/>
          <p:nvPr/>
        </p:nvSpPr>
        <p:spPr bwMode="auto">
          <a:xfrm>
            <a:off x="3001617" y="2138805"/>
            <a:ext cx="3140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de-DE" sz="1400" dirty="0">
                <a:solidFill>
                  <a:srgbClr val="0092D2"/>
                </a:solidFill>
              </a:rPr>
              <a:t>Statusmeeting am 24.10.2024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55CDC6D-5646-AFEC-C1CC-E78A9EC48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D34DAC2-DC01-4783-A392-7FCF7B774780}" type="datetime1">
              <a:rPr lang="de-DE" smtClean="0"/>
              <a:t>24.10.2024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C496A7F-7C83-3FB1-EAB5-6A9340AC9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80A98A-E9FA-EE0F-1008-E05B955AC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384AD1-F4AE-8542-9185-12A1032C78C3}" type="slidenum">
              <a:rPr lang="de-DE" smtClean="0"/>
              <a:t>2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45E5B6E-531A-ABF9-F8D6-F8A3DDA213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ABB99DD6-E5C5-65F5-48BF-7E8B5DCA8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Grafik 8" descr="Ein Bild, das Text, Screenshot, Design enthält.&#10;&#10;Automatisch generierte Beschreibung">
            <a:extLst>
              <a:ext uri="{FF2B5EF4-FFF2-40B4-BE49-F238E27FC236}">
                <a16:creationId xmlns:a16="http://schemas.microsoft.com/office/drawing/2014/main" id="{A6BE1257-32C5-2472-7843-F58ADD493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886"/>
            <a:ext cx="9144000" cy="462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492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9414177-FFB6-F8F9-A42D-E501BA707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0AF228-8621-41C7-A20F-06D1278E3805}" type="datetime1">
              <a:rPr lang="de-DE" smtClean="0"/>
              <a:t>24.10.2024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EDD50DD-41CB-F59D-BD36-912E52ED6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Implementierung einer Bilderkennung zur Robotersteuerung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528F32-7790-4FF5-5973-693D16248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384AD1-F4AE-8542-9185-12A1032C78C3}" type="slidenum">
              <a:rPr lang="de-DE" smtClean="0"/>
              <a:t>3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E2958-E99B-8E31-586A-8646D80FC5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  <a:latin typeface="Liberation Serif"/>
              </a:rPr>
              <a:t>Beschaffung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>
                    <a:lumMod val="65000"/>
                  </a:schemeClr>
                </a:solidFill>
                <a:latin typeface="Liberation Serif"/>
              </a:rPr>
              <a:t>Aktueller Softwarestand</a:t>
            </a:r>
          </a:p>
          <a:p>
            <a:endParaRPr lang="de-DE" dirty="0">
              <a:solidFill>
                <a:schemeClr val="bg1">
                  <a:lumMod val="65000"/>
                </a:schemeClr>
              </a:solidFill>
              <a:latin typeface="Liberation Serif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8063A5C0-22FC-37E8-7652-001225C16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26771"/>
            <a:ext cx="7383780" cy="553998"/>
          </a:xfrm>
        </p:spPr>
        <p:txBody>
          <a:bodyPr/>
          <a:lstStyle/>
          <a:p>
            <a:r>
              <a:rPr lang="de-DE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808495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1D77628-61C9-8F1E-8CAB-30F8BA024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40BAC85-6E45-4990-BEFC-6D23695791F1}" type="datetime1">
              <a:rPr lang="de-DE" smtClean="0"/>
              <a:t>24.10.2024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5D5979C-0BAE-A388-C127-0B67FF24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92D5694-F241-A9BA-E5DF-285874911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384AD1-F4AE-8542-9185-12A1032C78C3}" type="slidenum">
              <a:rPr lang="de-DE" smtClean="0"/>
              <a:t>4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1AABAC3-ABE5-742B-1631-28AE4C850F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Befestigung der Kamera (Stativgewinde):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dirty="0"/>
              <a:t>¼ Zoll x ½ Zoll Senkkopfschraube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dirty="0"/>
              <a:t>5/32 Zoll Innensechskantschlüssel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28825CB5-6E65-7993-2A9C-4A133D4E6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26771"/>
            <a:ext cx="7383780" cy="553998"/>
          </a:xfrm>
        </p:spPr>
        <p:txBody>
          <a:bodyPr/>
          <a:lstStyle/>
          <a:p>
            <a:r>
              <a:rPr lang="de-DE" dirty="0"/>
              <a:t>Hardware: Beschaffung</a:t>
            </a:r>
          </a:p>
        </p:txBody>
      </p:sp>
    </p:spTree>
    <p:extLst>
      <p:ext uri="{BB962C8B-B14F-4D97-AF65-F5344CB8AC3E}">
        <p14:creationId xmlns:p14="http://schemas.microsoft.com/office/powerpoint/2010/main" val="1438997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9414177-FFB6-F8F9-A42D-E501BA707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0AF228-8621-41C7-A20F-06D1278E3805}" type="datetime1">
              <a:rPr lang="de-DE" smtClean="0"/>
              <a:t>24.10.2024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EDD50DD-41CB-F59D-BD36-912E52ED6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Implementierung einer Bilderkennung zur Robotersteuerung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528F32-7790-4FF5-5973-693D16248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384AD1-F4AE-8542-9185-12A1032C78C3}" type="slidenum">
              <a:rPr lang="de-DE" smtClean="0"/>
              <a:t>5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E2958-E99B-8E31-586A-8646D80FC5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Testumgebung: 3D gedruckte Objekte in den Farben </a:t>
            </a:r>
            <a:r>
              <a:rPr lang="de-DE" dirty="0">
                <a:solidFill>
                  <a:srgbClr val="FF0000"/>
                </a:solidFill>
              </a:rPr>
              <a:t>rot</a:t>
            </a:r>
            <a:r>
              <a:rPr lang="de-DE" dirty="0"/>
              <a:t>, </a:t>
            </a:r>
            <a:r>
              <a:rPr lang="de-DE" dirty="0">
                <a:solidFill>
                  <a:srgbClr val="0070C0"/>
                </a:solidFill>
              </a:rPr>
              <a:t>blau</a:t>
            </a:r>
            <a:r>
              <a:rPr lang="de-DE" dirty="0"/>
              <a:t>, </a:t>
            </a:r>
            <a:r>
              <a:rPr lang="de-DE" dirty="0">
                <a:solidFill>
                  <a:srgbClr val="00B050"/>
                </a:solidFill>
              </a:rPr>
              <a:t>grün</a:t>
            </a:r>
            <a:r>
              <a:rPr lang="de-DE" dirty="0"/>
              <a:t>, </a:t>
            </a:r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orange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Konvertierung in HSV-Farbraum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Farbmaske </a:t>
            </a:r>
            <a:r>
              <a:rPr lang="de-DE" dirty="0">
                <a:sym typeface="Wingdings" panose="05000000000000000000" pitchFamily="2" charset="2"/>
              </a:rPr>
              <a:t> Binärbild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Morphologischer Filter CLOSE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Konturermittlung + Mittelpunktermittlung 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ym typeface="Wingdings" panose="05000000000000000000" pitchFamily="2" charset="2"/>
              </a:rPr>
              <a:t>HoughCircles</a:t>
            </a:r>
            <a:r>
              <a:rPr lang="de-DE" dirty="0">
                <a:sym typeface="Wingdings" panose="05000000000000000000" pitchFamily="2" charset="2"/>
              </a:rPr>
              <a:t>()  Findet Kreise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>
                <a:sym typeface="Wingdings" panose="05000000000000000000" pitchFamily="2" charset="2"/>
              </a:rPr>
              <a:t>ApproxPolyDP</a:t>
            </a:r>
            <a:r>
              <a:rPr lang="de-DE" dirty="0">
                <a:sym typeface="Wingdings" panose="05000000000000000000" pitchFamily="2" charset="2"/>
              </a:rPr>
              <a:t>()  approximiert Kurve mit Polygonen  Anzahl der Eckpunkte = Objekte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>
                  <a:lumMod val="65000"/>
                </a:schemeClr>
              </a:solidFill>
              <a:latin typeface="Liberation Serif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8063A5C0-22FC-37E8-7652-001225C16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26771"/>
            <a:ext cx="7383780" cy="553998"/>
          </a:xfrm>
        </p:spPr>
        <p:txBody>
          <a:bodyPr/>
          <a:lstStyle/>
          <a:p>
            <a:r>
              <a:rPr lang="de-DE" dirty="0"/>
              <a:t>Aktueller Softwarestand</a:t>
            </a:r>
          </a:p>
        </p:txBody>
      </p:sp>
    </p:spTree>
    <p:extLst>
      <p:ext uri="{BB962C8B-B14F-4D97-AF65-F5344CB8AC3E}">
        <p14:creationId xmlns:p14="http://schemas.microsoft.com/office/powerpoint/2010/main" val="2814858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9414177-FFB6-F8F9-A42D-E501BA707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0AF228-8621-41C7-A20F-06D1278E3805}" type="datetime1">
              <a:rPr lang="de-DE" smtClean="0"/>
              <a:t>24.10.2024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EDD50DD-41CB-F59D-BD36-912E52ED6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528F32-7790-4FF5-5973-693D16248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384AD1-F4AE-8542-9185-12A1032C78C3}" type="slidenum">
              <a:rPr lang="de-DE" smtClean="0"/>
              <a:t>6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8063A5C0-22FC-37E8-7652-001225C16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26771"/>
            <a:ext cx="7383780" cy="553998"/>
          </a:xfrm>
        </p:spPr>
        <p:txBody>
          <a:bodyPr/>
          <a:lstStyle/>
          <a:p>
            <a:r>
              <a:rPr lang="de-DE" dirty="0"/>
              <a:t>Aktueller Softwarestand</a:t>
            </a:r>
          </a:p>
        </p:txBody>
      </p:sp>
      <p:pic>
        <p:nvPicPr>
          <p:cNvPr id="5" name="Formenerkennung">
            <a:hlinkClick r:id="" action="ppaction://media"/>
            <a:extLst>
              <a:ext uri="{FF2B5EF4-FFF2-40B4-BE49-F238E27FC236}">
                <a16:creationId xmlns:a16="http://schemas.microsoft.com/office/drawing/2014/main" id="{49026BE2-3579-9C97-0928-291D129153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2000" y="1543500"/>
            <a:ext cx="6400001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000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9414177-FFB6-F8F9-A42D-E501BA707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0AF228-8621-41C7-A20F-06D1278E3805}" type="datetime1">
              <a:rPr lang="de-DE" smtClean="0"/>
              <a:t>24.10.2024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EDD50DD-41CB-F59D-BD36-912E52ED6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Implementierung einer Bilderkennung zur Robotersteuerung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528F32-7790-4FF5-5973-693D16248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384AD1-F4AE-8542-9185-12A1032C78C3}" type="slidenum">
              <a:rPr lang="de-DE" smtClean="0"/>
              <a:t>7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8063A5C0-22FC-37E8-7652-001225C16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26771"/>
            <a:ext cx="7383780" cy="553998"/>
          </a:xfrm>
        </p:spPr>
        <p:txBody>
          <a:bodyPr/>
          <a:lstStyle/>
          <a:p>
            <a:r>
              <a:rPr lang="de-DE" dirty="0"/>
              <a:t>Aktueller Softwarestand</a:t>
            </a:r>
          </a:p>
        </p:txBody>
      </p:sp>
      <p:pic>
        <p:nvPicPr>
          <p:cNvPr id="8" name="Grafik 7" descr="Ein Bild, das Text, Screenshot, Rechteck, Design enthält.&#10;&#10;Automatisch generierte Beschreibung">
            <a:extLst>
              <a:ext uri="{FF2B5EF4-FFF2-40B4-BE49-F238E27FC236}">
                <a16:creationId xmlns:a16="http://schemas.microsoft.com/office/drawing/2014/main" id="{029AB49A-6FE6-0CF1-61A7-6A69A19F3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997" y="2004473"/>
            <a:ext cx="6086006" cy="204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387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9414177-FFB6-F8F9-A42D-E501BA707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0AF228-8621-41C7-A20F-06D1278E3805}" type="datetime1">
              <a:rPr lang="de-DE" smtClean="0"/>
              <a:t>24.10.2024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EDD50DD-41CB-F59D-BD36-912E52ED6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Implementierung einer Bilderkennung zur Robotersteuerung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528F32-7790-4FF5-5973-693D16248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384AD1-F4AE-8542-9185-12A1032C78C3}" type="slidenum">
              <a:rPr lang="de-DE" smtClean="0"/>
              <a:t>8</a:t>
            </a:fld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E2958-E99B-8E31-586A-8646D80FC5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Perspektive! </a:t>
            </a:r>
            <a:r>
              <a:rPr lang="de-DE" dirty="0">
                <a:sym typeface="Wingdings" panose="05000000000000000000" pitchFamily="2" charset="2"/>
              </a:rPr>
              <a:t> Je weiter die Objekte aus der Bildmitte entfernt sind, desto schwieriger ist die Konturermittlung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(Lösungsvorschlag: Roboter fährt erst über das Objekt bevor es die Form erkennt.)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>
                <a:sym typeface="Wingdings" panose="05000000000000000000" pitchFamily="2" charset="2"/>
              </a:rPr>
              <a:t>Beleuchtung</a:t>
            </a:r>
            <a:r>
              <a:rPr lang="de-DE" dirty="0">
                <a:sym typeface="Wingdings" panose="05000000000000000000" pitchFamily="2" charset="2"/>
              </a:rPr>
              <a:t>! Aktuell leider tageslichtabhängig</a:t>
            </a:r>
            <a:endParaRPr lang="de-DE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dirty="0">
              <a:solidFill>
                <a:schemeClr val="bg1">
                  <a:lumMod val="65000"/>
                </a:schemeClr>
              </a:solidFill>
              <a:latin typeface="Liberation Serif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8063A5C0-22FC-37E8-7652-001225C16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26771"/>
            <a:ext cx="7383780" cy="553998"/>
          </a:xfrm>
        </p:spPr>
        <p:txBody>
          <a:bodyPr/>
          <a:lstStyle/>
          <a:p>
            <a:r>
              <a:rPr lang="de-DE" dirty="0"/>
              <a:t>Aktueller Softwarestand - Herausforderungen</a:t>
            </a:r>
          </a:p>
        </p:txBody>
      </p:sp>
    </p:spTree>
    <p:extLst>
      <p:ext uri="{BB962C8B-B14F-4D97-AF65-F5344CB8AC3E}">
        <p14:creationId xmlns:p14="http://schemas.microsoft.com/office/powerpoint/2010/main" val="1077101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9414177-FFB6-F8F9-A42D-E501BA707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0AF228-8621-41C7-A20F-06D1278E3805}" type="datetime1">
              <a:rPr lang="de-DE" smtClean="0"/>
              <a:t>24.10.2024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EDD50DD-41CB-F59D-BD36-912E52ED6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Implementierung einer Bilderkennung zur Robotersteuerung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D528F32-7790-4FF5-5973-693D16248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384AD1-F4AE-8542-9185-12A1032C78C3}" type="slidenum">
              <a:rPr lang="de-DE" smtClean="0"/>
              <a:t>9</a:t>
            </a:fld>
            <a:endParaRPr lang="de-DE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8063A5C0-22FC-37E8-7652-001225C16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26771"/>
            <a:ext cx="7383780" cy="553998"/>
          </a:xfrm>
        </p:spPr>
        <p:txBody>
          <a:bodyPr/>
          <a:lstStyle/>
          <a:p>
            <a:r>
              <a:rPr lang="de-DE" dirty="0"/>
              <a:t>Aktueller Softwarestand - Herausforderungen</a:t>
            </a:r>
          </a:p>
        </p:txBody>
      </p:sp>
      <p:pic>
        <p:nvPicPr>
          <p:cNvPr id="7" name="Problem Perspektive">
            <a:hlinkClick r:id="" action="ppaction://media"/>
            <a:extLst>
              <a:ext uri="{FF2B5EF4-FFF2-40B4-BE49-F238E27FC236}">
                <a16:creationId xmlns:a16="http://schemas.microsoft.com/office/drawing/2014/main" id="{A60928CD-E38F-BE16-68C9-733CB8285D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2000" y="1543500"/>
            <a:ext cx="6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870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HRW">
      <a:majorFont>
        <a:latin typeface="Liberation Serif"/>
        <a:ea typeface="Arial"/>
        <a:cs typeface="Arial"/>
      </a:majorFont>
      <a:minorFont>
        <a:latin typeface="Liberation Serif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Larissa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183</Words>
  <Application>Microsoft Office PowerPoint</Application>
  <DocSecurity>0</DocSecurity>
  <PresentationFormat>Bildschirmpräsentation (16:9)</PresentationFormat>
  <Paragraphs>53</Paragraphs>
  <Slides>9</Slides>
  <Notes>1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Calibri</vt:lpstr>
      <vt:lpstr>Liberation Serif</vt:lpstr>
      <vt:lpstr>Normetica-B</vt:lpstr>
      <vt:lpstr>Wingdings</vt:lpstr>
      <vt:lpstr>Office-Design</vt:lpstr>
      <vt:lpstr>Projektarbeit 3</vt:lpstr>
      <vt:lpstr>PowerPoint-Präsentation</vt:lpstr>
      <vt:lpstr>Agenda</vt:lpstr>
      <vt:lpstr>Hardware: Beschaffung</vt:lpstr>
      <vt:lpstr>Aktueller Softwarestand</vt:lpstr>
      <vt:lpstr>Aktueller Softwarestand</vt:lpstr>
      <vt:lpstr>Aktueller Softwarestand</vt:lpstr>
      <vt:lpstr>Aktueller Softwarestand - Herausforderungen</vt:lpstr>
      <vt:lpstr>Aktueller Softwarestand - Herausforderungen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/>
  <cp:keywords/>
  <dc:description/>
  <cp:lastModifiedBy>Pastore, Marco</cp:lastModifiedBy>
  <cp:revision>269</cp:revision>
  <dcterms:created xsi:type="dcterms:W3CDTF">2017-09-14T17:59:52Z</dcterms:created>
  <dcterms:modified xsi:type="dcterms:W3CDTF">2024-10-24T10:08:31Z</dcterms:modified>
  <cp:category/>
  <dc:identifier/>
  <cp:contentStatus/>
  <dc:language/>
  <cp:version/>
</cp:coreProperties>
</file>